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9" r:id="rId3"/>
  </p:sldMasterIdLst>
  <p:notesMasterIdLst>
    <p:notesMasterId r:id="rId19"/>
  </p:notesMasterIdLst>
  <p:handoutMasterIdLst>
    <p:handoutMasterId r:id="rId20"/>
  </p:handoutMasterIdLst>
  <p:sldIdLst>
    <p:sldId id="256" r:id="rId4"/>
    <p:sldId id="265" r:id="rId5"/>
    <p:sldId id="260" r:id="rId6"/>
    <p:sldId id="262" r:id="rId7"/>
    <p:sldId id="263" r:id="rId8"/>
    <p:sldId id="264" r:id="rId9"/>
    <p:sldId id="272" r:id="rId10"/>
    <p:sldId id="275" r:id="rId11"/>
    <p:sldId id="266" r:id="rId12"/>
    <p:sldId id="267" r:id="rId13"/>
    <p:sldId id="268" r:id="rId14"/>
    <p:sldId id="269" r:id="rId15"/>
    <p:sldId id="270" r:id="rId16"/>
    <p:sldId id="274" r:id="rId17"/>
    <p:sldId id="276" r:id="rId18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ln w="6350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15-411F-85B9-7CDC07E4B6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15-411F-85B9-7CDC07E4B6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D15-411F-85B9-7CDC07E4B686}"/>
              </c:ext>
            </c:extLst>
          </c:dPt>
          <c:dLbls>
            <c:dLbl>
              <c:idx val="1"/>
              <c:layout>
                <c:manualLayout>
                  <c:x val="0.10181699623988377"/>
                  <c:y val="-0.1484655792092894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D15-411F-85B9-7CDC07E4B6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Sheet1!$A$1:$A$3</c:f>
              <c:strCache>
                <c:ptCount val="2"/>
                <c:pt idx="0">
                  <c:v>Expenditure made</c:v>
                </c:pt>
                <c:pt idx="1">
                  <c:v>Fund Received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14.85</c:v>
                </c:pt>
                <c:pt idx="1">
                  <c:v>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15-411F-85B9-7CDC07E4B68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4678491081471959"/>
                  <c:y val="-0.15981228908886388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b="1" dirty="0"/>
                      <a:t>Fund Received, </a:t>
                    </a:r>
                    <a:r>
                      <a:rPr lang="en-US" b="1" dirty="0" smtClean="0"/>
                      <a:t>30.87</a:t>
                    </a:r>
                    <a:endParaRPr lang="en-US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534013605442169"/>
                      <c:h val="0.279464285714285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70-464D-8117-2FD97D6F6C7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70-464D-8117-2FD97D6F6C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Fund Received</c:v>
                </c:pt>
                <c:pt idx="1">
                  <c:v>Expenditure made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30.87</c:v>
                </c:pt>
                <c:pt idx="1">
                  <c:v>6.08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70-464D-8117-2FD97D6F6C75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7A0A6-63FF-44EC-8350-F3B494D76817}" type="datetimeFigureOut">
              <a:rPr lang="en-GB" smtClean="0"/>
              <a:pPr/>
              <a:t>20/08/2017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66DDB-001A-4572-894A-081857AF800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9CB3C-6D2B-4E4E-9208-EAC6A4BEE061}" type="datetimeFigureOut">
              <a:rPr lang="en-GB" smtClean="0"/>
              <a:pPr/>
              <a:t>20/08/2017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E6A45-1766-4104-B736-04259D6B701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E6A45-1766-4104-B736-04259D6B701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2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952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66292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1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487335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838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1" y="533402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543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2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3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74660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8104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0171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4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668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1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2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3372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9826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20840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1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1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1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90066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5132982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8163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5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1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1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1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6030254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1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7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22794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1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54550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4423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3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2304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5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2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80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10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>
    <p:fade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0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975"/>
            <a:ext cx="8382000" cy="631825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SPMU Details</a:t>
            </a:r>
            <a:endParaRPr lang="en-GB" sz="2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106956"/>
              </p:ext>
            </p:extLst>
          </p:nvPr>
        </p:nvGraphicFramePr>
        <p:xfrm>
          <a:off x="381000" y="762001"/>
          <a:ext cx="8305800" cy="585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1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1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Sl. No.</a:t>
                      </a:r>
                      <a:endParaRPr lang="en-GB" sz="16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under NHP</a:t>
                      </a:r>
                      <a:endParaRPr lang="en-GB" sz="16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GB" sz="16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Designation</a:t>
                      </a:r>
                      <a:endParaRPr lang="en-GB" sz="16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4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Co-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ordinator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Shri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S. K. Sinha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 Director (Civil)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9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Nodal Officer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Shri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 B. Pandey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Dy. Chief Engineer (Civil), Water Resources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9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Sr. Water Management Expert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Shri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Bijay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Sarkar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Dy. Chief Engineer (Civil),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Engineering &amp; Planning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4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Superintending Officer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Shri S. K. Maji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Superintending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Engineer (Civil) &amp; Manager, Reservoir Operations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441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Hydrologist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Md. Nasim Ansari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Executive Engineer (Civil)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944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Hydro-Met Instrumentation Expert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Shri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Dipankar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Ghosh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Executive Engineer (Civil)</a:t>
                      </a:r>
                      <a:endParaRPr lang="en-GB" sz="16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441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Accounts Officer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Shri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Ramjee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Pandey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Dy. Manager (Finance)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595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Data-based Management Expert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Shri Atul Kumar Singh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Assistant Engineer (Civil)</a:t>
                      </a:r>
                      <a:endParaRPr lang="en-GB" sz="16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595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Entry Operator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Md. Abdul Rahman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Jr. Clerk cum Typist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5950">
                <a:tc gridSpan="4"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addition to members of the SPMU (in position), there are 10 nos. of Officers / Staffs associated with NHP.</a:t>
                      </a:r>
                      <a:endParaRPr lang="en-GB" sz="14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kern="1200" dirty="0">
                        <a:solidFill>
                          <a:schemeClr val="dk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kern="1200" dirty="0">
                        <a:solidFill>
                          <a:schemeClr val="dk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kern="1200" dirty="0">
                        <a:solidFill>
                          <a:schemeClr val="dk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04825" y="2057400"/>
            <a:ext cx="8229600" cy="3124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Presently DVC is not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entering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in E-SWIS. Proposal for getting the user ID and Password was sent to NPMU on 17.08.2017. Once we get the User ID and Password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DVC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a part of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E-SWIS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3048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sng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Status of Data Entry in E-SWIS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229600" cy="3429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Hydromet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Stations in respect of DVC has been finalized in consultation with Chief Engineer (CWC), LGBO, Patna on 21.07.2017 which was  intimated to </a:t>
            </a:r>
            <a:r>
              <a:rPr lang="en-IN" sz="2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River Data Compilation Directorate, CWC and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NPMU on 27.07.2017.</a:t>
            </a:r>
          </a:p>
          <a:p>
            <a:pPr algn="just">
              <a:lnSpc>
                <a:spcPct val="150000"/>
              </a:lnSpc>
            </a:pP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152400"/>
            <a:ext cx="83820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sng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Status of </a:t>
            </a:r>
            <a:r>
              <a:rPr lang="en-US" dirty="0" err="1"/>
              <a:t>Hydromet</a:t>
            </a:r>
            <a:r>
              <a:rPr lang="en-US" dirty="0"/>
              <a:t> stations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229600" cy="1524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PIP approved for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DVC, none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items of WRIS has been kept. Hence, it is not applicable to us.</a:t>
            </a:r>
          </a:p>
          <a:p>
            <a:pPr algn="just">
              <a:lnSpc>
                <a:spcPct val="150000"/>
              </a:lnSpc>
            </a:pP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76200"/>
            <a:ext cx="83820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sng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Status of State WRIS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229600" cy="3200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Presently DVC is not using Public Finance Management System (PFMS) for efficient &amp; effective tracking of Grant-in-aid (fund) received from the MoWR, GoI for implementation of National Hydrology Project.</a:t>
            </a:r>
          </a:p>
          <a:p>
            <a:pPr algn="just">
              <a:lnSpc>
                <a:spcPct val="150000"/>
              </a:lnSpc>
            </a:pP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52400"/>
            <a:ext cx="83820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Status of PFMS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"/>
            <a:ext cx="8229600" cy="8001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endParaRPr lang="en-GB" sz="36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715000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  <a:buSzPct val="101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achieve the time-line for RTDAS, frame work agreement by NPMU needs to be finalized at the earliest.</a:t>
            </a:r>
          </a:p>
          <a:p>
            <a:pPr algn="just">
              <a:spcBef>
                <a:spcPts val="800"/>
              </a:spcBef>
              <a:buSzPct val="101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advice of the MoP,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GoI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DVC has signed Memorandum of Understanding (MoU) for 2017-18 with the ministry for management and control of Reservoir Operation &amp; irrigation with application of GIS technology. </a:t>
            </a:r>
          </a:p>
          <a:p>
            <a:pPr algn="just">
              <a:spcBef>
                <a:spcPts val="800"/>
              </a:spcBef>
              <a:buSzPct val="101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per the time-line fixed in the MoU, tender for procurement of GIS software is to be finalized by the end of Mar’18. </a:t>
            </a:r>
          </a:p>
          <a:p>
            <a:pPr algn="just">
              <a:spcBef>
                <a:spcPts val="800"/>
              </a:spcBef>
              <a:buSzPct val="101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provision of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Rs 90 lakh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has been made in the approved PIP for DVC which has not been proposed in the approved AWP of 2017-18. </a:t>
            </a:r>
          </a:p>
          <a:p>
            <a:pPr algn="just">
              <a:spcBef>
                <a:spcPts val="800"/>
              </a:spcBef>
              <a:buSzPct val="101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such procurement of GIS softwares needs to be included in the AWP of 2017-18 to ensure finalization of Tender by Mar’18 as committed by DVC to MoP. </a:t>
            </a:r>
          </a:p>
          <a:p>
            <a:pPr algn="just">
              <a:spcBef>
                <a:spcPts val="800"/>
              </a:spcBef>
              <a:buSzPct val="101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Proposal to this effect has already been sent to NPMU 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20.08.17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for consideration. NPMU has been requested to include this item of works in AWP of FY 2017-18.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523849" cy="5791200"/>
          </a:xfrm>
        </p:spPr>
        <p:txBody>
          <a:bodyPr>
            <a:noAutofit/>
          </a:bodyPr>
          <a:lstStyle/>
          <a:p>
            <a:pPr marL="211021" indent="-211021" algn="just">
              <a:lnSpc>
                <a:spcPct val="120000"/>
              </a:lnSpc>
              <a:buSzPct val="100000"/>
              <a:buFont typeface="Arial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DVC is preparing to achieve revised targets for works under NHP.</a:t>
            </a:r>
          </a:p>
          <a:p>
            <a:pPr marL="211021" indent="-211021" algn="just">
              <a:lnSpc>
                <a:spcPct val="120000"/>
              </a:lnSpc>
              <a:buSzPct val="100000"/>
              <a:buFont typeface="Arial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complete all the works within the stipulated time frame.</a:t>
            </a:r>
          </a:p>
          <a:p>
            <a:pPr marL="211021" indent="-211021" algn="just">
              <a:lnSpc>
                <a:spcPct val="120000"/>
              </a:lnSpc>
              <a:buSzPct val="100000"/>
              <a:buFont typeface="Arial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per the approved annual plan 2017-18, total fund allocated is Rs. 537 lakh. First instalment of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Rs. 209 lakh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FY 2017-18 was received in July’17. Fund available in FY 17-18 is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Rs.234 lakh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11021" indent="-211021" algn="just">
              <a:lnSpc>
                <a:spcPct val="120000"/>
              </a:lnSpc>
              <a:buSzPct val="100000"/>
              <a:buFont typeface="Arial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 wise expenditure plan for FY: 2017-18.</a:t>
            </a:r>
          </a:p>
          <a:p>
            <a:pPr marL="211021" indent="-211021" algn="just">
              <a:lnSpc>
                <a:spcPct val="140000"/>
              </a:lnSpc>
              <a:buSzPct val="100000"/>
              <a:buFont typeface="Arial" charset="0"/>
              <a:buChar char="•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021" indent="-211021" algn="just">
              <a:lnSpc>
                <a:spcPct val="140000"/>
              </a:lnSpc>
              <a:buSzPct val="100000"/>
              <a:buFont typeface="Arial" charset="0"/>
              <a:buChar char="•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021" indent="-211021" algn="just">
              <a:lnSpc>
                <a:spcPct val="140000"/>
              </a:lnSpc>
              <a:buSzPct val="100000"/>
              <a:buFont typeface="Arial" charset="0"/>
              <a:buChar char="•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021" indent="-211021" algn="just">
              <a:lnSpc>
                <a:spcPct val="140000"/>
              </a:lnSpc>
              <a:buSzPct val="100000"/>
              <a:buFont typeface="Arial" charset="0"/>
              <a:buChar char="•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021" indent="-211021" algn="just">
              <a:lnSpc>
                <a:spcPct val="140000"/>
              </a:lnSpc>
              <a:buSzPct val="100000"/>
              <a:buFont typeface="Arial" charset="0"/>
              <a:buChar char="•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021" indent="-211021" algn="just">
              <a:lnSpc>
                <a:spcPct val="120000"/>
              </a:lnSpc>
              <a:spcBef>
                <a:spcPts val="2400"/>
              </a:spcBef>
              <a:buSzPct val="100000"/>
              <a:buFont typeface="Arial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requirement in FY: 2017-18 over &amp; above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Rs.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184 lakh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Nil.</a:t>
            </a:r>
          </a:p>
          <a:p>
            <a:pPr marL="211021" indent="-211021" algn="just">
              <a:lnSpc>
                <a:spcPct val="140000"/>
              </a:lnSpc>
              <a:buSzPct val="100000"/>
              <a:buFont typeface="Arial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requirement in FY: 2018-19 is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Rs. 303 lakh.</a:t>
            </a:r>
          </a:p>
          <a:p>
            <a:pPr marL="211021" indent="-211021" algn="just">
              <a:lnSpc>
                <a:spcPct val="140000"/>
              </a:lnSpc>
              <a:buSzPct val="100000"/>
              <a:buFont typeface="Arial" charset="0"/>
              <a:buChar char="•"/>
            </a:pPr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228601"/>
            <a:ext cx="7737231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u="sng">
                <a:solidFill>
                  <a:srgbClr val="0070C0"/>
                </a:solidFill>
                <a:latin typeface="Book Antiqua" pitchFamily="18" charset="0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Way Forward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223641"/>
              </p:ext>
            </p:extLst>
          </p:nvPr>
        </p:nvGraphicFramePr>
        <p:xfrm>
          <a:off x="1879443" y="3124200"/>
          <a:ext cx="5627077" cy="2283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7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Expenditure 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Rs. in Lakh)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14.85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109.4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184.25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6637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041945"/>
              </p:ext>
            </p:extLst>
          </p:nvPr>
        </p:nvGraphicFramePr>
        <p:xfrm>
          <a:off x="6235223" y="3450719"/>
          <a:ext cx="1864836" cy="1819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975"/>
            <a:ext cx="8382000" cy="631825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Fund (Qtr. Ending 30</a:t>
            </a:r>
            <a:r>
              <a:rPr lang="en-US" sz="2800" b="1" u="sng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June, </a:t>
            </a:r>
            <a:r>
              <a:rPr lang="en-US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2017)</a:t>
            </a:r>
            <a:endParaRPr lang="en-GB" sz="2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312910"/>
              </p:ext>
            </p:extLst>
          </p:nvPr>
        </p:nvGraphicFramePr>
        <p:xfrm>
          <a:off x="381000" y="990599"/>
          <a:ext cx="8305801" cy="426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2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329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ysClr val="windowText" lastClr="00000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Financial Year</a:t>
                      </a:r>
                      <a:endParaRPr lang="en-GB" sz="1600" b="1" kern="1200" dirty="0">
                        <a:solidFill>
                          <a:sysClr val="windowText" lastClr="000000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ysClr val="windowText" lastClr="00000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Funds Received</a:t>
                      </a:r>
                      <a:endParaRPr lang="en-GB" sz="1600" b="1" kern="1200" dirty="0">
                        <a:solidFill>
                          <a:sysClr val="windowText" lastClr="000000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ysClr val="windowText" lastClr="00000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Expenditure made</a:t>
                      </a:r>
                      <a:endParaRPr lang="en-GB" sz="1600" b="1" kern="1200" dirty="0">
                        <a:solidFill>
                          <a:sysClr val="windowText" lastClr="000000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ysClr val="windowText" lastClr="00000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Financial Progress</a:t>
                      </a:r>
                      <a:endParaRPr lang="en-GB" sz="1600" b="1" kern="1200" dirty="0">
                        <a:solidFill>
                          <a:sysClr val="windowText" lastClr="000000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kern="1200" dirty="0">
                        <a:solidFill>
                          <a:sysClr val="windowText" lastClr="000000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510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2016-17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30.87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ook Antiqu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209.00 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</a:p>
                    <a:p>
                      <a:pPr algn="ctr"/>
                      <a:r>
                        <a:rPr lang="en-US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24.79*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233.79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14.85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Q1-58.45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in Q1</a:t>
                      </a:r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latin typeface="Book Antiqu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7315200" y="685800"/>
            <a:ext cx="1371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Rs. in Lakh</a:t>
            </a:r>
            <a:endParaRPr kumimoji="0" lang="en-GB" sz="32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5287759"/>
            <a:ext cx="8763000" cy="1564803"/>
          </a:xfrm>
          <a:prstGeom prst="rect">
            <a:avLst/>
          </a:prstGeom>
          <a:solidFill>
            <a:srgbClr val="FDEADA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4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*Balance</a:t>
            </a:r>
            <a:r>
              <a:rPr kumimoji="0" lang="en-US" sz="1400" b="1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of FY: 2016-17 which was revaluated for FY: 2017-18</a:t>
            </a:r>
          </a:p>
          <a:p>
            <a:pPr marL="285750" lvl="0" indent="-285750">
              <a:lnSpc>
                <a:spcPct val="14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baseline="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Up-to-date Committed expenditure : </a:t>
            </a:r>
            <a:r>
              <a:rPr lang="en-US" sz="14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Rs. 5 Lakh</a:t>
            </a:r>
          </a:p>
          <a:p>
            <a:pPr marL="285750" indent="-285750">
              <a:lnSpc>
                <a:spcPct val="14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Bid document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Hydrology Control Room was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sent to NPMU on 27.01.17. NOL was received on  22.03.17.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NIT was floated on 14.06.17 and opened on 17.07.17. There was no response &amp; it was re-tendered</a:t>
            </a:r>
            <a:r>
              <a:rPr lang="en-US" sz="14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on 19.08.2017.  </a:t>
            </a:r>
            <a:endParaRPr kumimoji="0" lang="en-GB" sz="14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507996433"/>
              </p:ext>
            </p:extLst>
          </p:nvPr>
        </p:nvGraphicFramePr>
        <p:xfrm>
          <a:off x="5562600" y="1600200"/>
          <a:ext cx="3352800" cy="1915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7"/>
          <p:cNvSpPr/>
          <p:nvPr/>
        </p:nvSpPr>
        <p:spPr>
          <a:xfrm>
            <a:off x="5587523" y="1773290"/>
            <a:ext cx="1000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Expenditure made 6.08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477157" y="2005491"/>
            <a:ext cx="2286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543800" y="38100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703661" y="3433030"/>
            <a:ext cx="1000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Expenditure made in Q1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6448582" y="4594051"/>
            <a:ext cx="14381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/>
              <a:t>Fund Received</a:t>
            </a:r>
            <a:endParaRPr lang="en-US" sz="1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489443"/>
              </p:ext>
            </p:extLst>
          </p:nvPr>
        </p:nvGraphicFramePr>
        <p:xfrm>
          <a:off x="381001" y="838200"/>
          <a:ext cx="8382000" cy="5791200"/>
        </p:xfrm>
        <a:graphic>
          <a:graphicData uri="http://schemas.openxmlformats.org/drawingml/2006/table">
            <a:tbl>
              <a:tblPr firstRow="1" bandRow="1">
                <a:solidFill>
                  <a:schemeClr val="accent2">
                    <a:lumMod val="20000"/>
                    <a:lumOff val="80000"/>
                  </a:schemeClr>
                </a:solidFill>
                <a:tableStyleId>{93296810-A885-4BE3-A3E7-6D5BEEA58F35}</a:tableStyleId>
              </a:tblPr>
              <a:tblGrid>
                <a:gridCol w="856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4285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Sl. No.</a:t>
                      </a:r>
                      <a:endParaRPr lang="en-IN" sz="18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Item Code</a:t>
                      </a:r>
                      <a:endParaRPr lang="en-IN" sz="18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Item</a:t>
                      </a:r>
                      <a:endParaRPr lang="en-IN" sz="18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Amount </a:t>
                      </a: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065">
                <a:tc>
                  <a:txBody>
                    <a:bodyPr/>
                    <a:lstStyle/>
                    <a:p>
                      <a:pPr marL="144000" lvl="0" algn="ctr" fontAlgn="ctr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A1.1.01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RTDAS for DVC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726.80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263">
                <a:tc>
                  <a:txBody>
                    <a:bodyPr/>
                    <a:lstStyle/>
                    <a:p>
                      <a:pPr marL="144000" lvl="0" algn="ctr" fontAlgn="t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A1.1.02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Real Time Monitoring System for M &amp; I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Supply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250.00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861">
                <a:tc>
                  <a:txBody>
                    <a:bodyPr/>
                    <a:lstStyle/>
                    <a:p>
                      <a:pPr marL="144000" lvl="0" algn="ctr" fontAlgn="t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A1.5.01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Construction of Water Quality Lab and its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furnishing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300.00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481">
                <a:tc>
                  <a:txBody>
                    <a:bodyPr/>
                    <a:lstStyle/>
                    <a:p>
                      <a:pPr marL="144000" lvl="0" algn="ctr" fontAlgn="t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A1.6.01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Water Quality Lab Equipments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300.00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175">
                <a:tc>
                  <a:txBody>
                    <a:bodyPr/>
                    <a:lstStyle/>
                    <a:p>
                      <a:pPr marL="144000" lvl="0" algn="ctr" fontAlgn="t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A3.1.01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Construction of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Hydrological Data Centre of DVC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250.00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4350">
                <a:tc>
                  <a:txBody>
                    <a:bodyPr/>
                    <a:lstStyle/>
                    <a:p>
                      <a:pPr marL="144000" lvl="0" algn="ctr" fontAlgn="t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A1.10.01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Integrated Reservoir Monitoring of 04 nos. of DVC’s Dams which are at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Maithon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Panchet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Konar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Tilaiya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the state of Jharkhand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347.64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03447">
                <a:tc>
                  <a:txBody>
                    <a:bodyPr/>
                    <a:lstStyle/>
                    <a:p>
                      <a:pPr marL="144000" lvl="0" algn="ctr" fontAlgn="t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C1.2.01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Inflow Forecasting system and Stream Flow measurement for Damodar Basin </a:t>
                      </a:r>
                      <a:r>
                        <a:rPr lang="en-IN" sz="18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upto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outfall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Damodar River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250.00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7273">
                <a:tc>
                  <a:txBody>
                    <a:bodyPr/>
                    <a:lstStyle/>
                    <a:p>
                      <a:pPr marL="144000" lvl="0" algn="ctr" fontAlgn="t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C2.3.01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Sedimentation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Survey of 04 nos. Reservoirs of DVC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80.00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696200" y="533400"/>
            <a:ext cx="11673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n-IN" sz="1600" b="1" dirty="0">
                <a:solidFill>
                  <a:schemeClr val="bg1"/>
                </a:solidFill>
              </a:rPr>
              <a:t>in Rs. lakh</a:t>
            </a:r>
            <a:endParaRPr lang="en-IN" sz="1600" b="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0"/>
            <a:ext cx="83820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Major Procurement Items in PIP</a:t>
            </a:r>
            <a:endParaRPr kumimoji="0" lang="en-GB" sz="28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326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090490"/>
              </p:ext>
            </p:extLst>
          </p:nvPr>
        </p:nvGraphicFramePr>
        <p:xfrm>
          <a:off x="381000" y="838200"/>
          <a:ext cx="8534399" cy="5172075"/>
        </p:xfrm>
        <a:graphic>
          <a:graphicData uri="http://schemas.openxmlformats.org/drawingml/2006/table">
            <a:tbl>
              <a:tblPr firstRow="1" bandRow="1">
                <a:solidFill>
                  <a:schemeClr val="accent2">
                    <a:lumMod val="20000"/>
                    <a:lumOff val="80000"/>
                  </a:schemeClr>
                </a:solidFill>
                <a:tableStyleId>{93296810-A885-4BE3-A3E7-6D5BEEA58F35}</a:tableStyleId>
              </a:tblPr>
              <a:tblGrid>
                <a:gridCol w="698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6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4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5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Sl. No.</a:t>
                      </a:r>
                      <a:endParaRPr lang="en-IN" sz="16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Item Code</a:t>
                      </a:r>
                      <a:endParaRPr lang="en-IN" sz="16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Item</a:t>
                      </a:r>
                      <a:endParaRPr lang="en-IN" sz="16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Allocated Fund </a:t>
                      </a:r>
                      <a:endParaRPr lang="en-IN" sz="1600" b="1" kern="120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IN" sz="16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IN" sz="16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INR lakhs)</a:t>
                      </a:r>
                      <a:endParaRPr lang="en-IN" sz="16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Amount </a:t>
                      </a:r>
                      <a:r>
                        <a:rPr lang="en-IN" sz="16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kept in FY: 2016-17 </a:t>
                      </a:r>
                    </a:p>
                    <a:p>
                      <a:pPr algn="ctr" fontAlgn="b"/>
                      <a:r>
                        <a:rPr lang="en-IN" sz="16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(INR </a:t>
                      </a:r>
                      <a:r>
                        <a:rPr lang="en-IN" sz="1600" b="1" kern="120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lakhs</a:t>
                      </a:r>
                      <a:r>
                        <a:rPr lang="en-IN" sz="16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IN" sz="16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Status</a:t>
                      </a:r>
                      <a:endParaRPr lang="en-IN" sz="16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1675">
                <a:tc>
                  <a:txBody>
                    <a:bodyPr/>
                    <a:lstStyle/>
                    <a:p>
                      <a:pPr marL="144000" lvl="0" algn="just" fontAlgn="t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A1.5.01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Construction of Water Quality Lab and its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furnishing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300.00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3.00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fund was received in Feb.,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2017. As such, administrative and technical sanction could not be arranged and NIT could not be floated.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0">
                <a:tc>
                  <a:txBody>
                    <a:bodyPr/>
                    <a:lstStyle/>
                    <a:p>
                      <a:pPr marL="144000" lvl="0" algn="just" fontAlgn="t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A3.1.01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Construction of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Hydrological Data Centre of DVC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250.00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3.00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“do”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81000" y="0"/>
            <a:ext cx="83820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Major Procurement Items in </a:t>
            </a:r>
            <a:r>
              <a:rPr lang="en-US" sz="28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AWP 2016-17</a:t>
            </a:r>
            <a:endParaRPr kumimoji="0" lang="en-GB" sz="28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326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804666"/>
              </p:ext>
            </p:extLst>
          </p:nvPr>
        </p:nvGraphicFramePr>
        <p:xfrm>
          <a:off x="266700" y="631825"/>
          <a:ext cx="8724900" cy="6196844"/>
        </p:xfrm>
        <a:graphic>
          <a:graphicData uri="http://schemas.openxmlformats.org/drawingml/2006/table">
            <a:tbl>
              <a:tblPr firstRow="1" bandRow="1">
                <a:solidFill>
                  <a:schemeClr val="accent2">
                    <a:lumMod val="20000"/>
                    <a:lumOff val="80000"/>
                  </a:schemeClr>
                </a:solidFill>
                <a:tableStyleId>{93296810-A885-4BE3-A3E7-6D5BEEA58F35}</a:tableStyleId>
              </a:tblPr>
              <a:tblGrid>
                <a:gridCol w="382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3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6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3674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Sl. No.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Item Code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Item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Allocated Fund </a:t>
                      </a:r>
                      <a:endParaRPr lang="en-GB" sz="1400" b="1" kern="120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GB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INR lakhs)</a:t>
                      </a: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Amount kept in FY: 2017-18 </a:t>
                      </a:r>
                      <a:endParaRPr lang="en-IN" sz="1400" b="1" kern="120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INR lakhs)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Status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5106">
                <a:tc>
                  <a:txBody>
                    <a:bodyPr/>
                    <a:lstStyle/>
                    <a:p>
                      <a:pPr marL="144000" lvl="0" algn="ctr" font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A1.1.01.01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RTDAS for DVC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726.80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200.00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Hydromet</a:t>
                      </a:r>
                      <a:r>
                        <a:rPr lang="en-IN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sites have been finalized in consultation with CWC on </a:t>
                      </a:r>
                      <a:r>
                        <a:rPr lang="en-IN" sz="16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21.07.2017</a:t>
                      </a:r>
                      <a:r>
                        <a:rPr lang="en-IN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the final bid document wi</a:t>
                      </a:r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ll be submitted by </a:t>
                      </a: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31.08.2017</a:t>
                      </a:r>
                      <a:r>
                        <a:rPr lang="en-IN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 prior review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8501">
                <a:tc>
                  <a:txBody>
                    <a:bodyPr/>
                    <a:lstStyle/>
                    <a:p>
                      <a:pPr marL="144000" lvl="0" algn="ctr" fontAlgn="t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A1.1.01.02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Procurement </a:t>
                      </a: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server of RTDAS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ctr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10.00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10.00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Procured and installed successfully. In operation w.e.f.</a:t>
                      </a:r>
                      <a:r>
                        <a:rPr lang="en-IN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6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20.07.2017</a:t>
                      </a:r>
                      <a:r>
                        <a:rPr lang="en-IN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4252">
                <a:tc>
                  <a:txBody>
                    <a:bodyPr/>
                    <a:lstStyle/>
                    <a:p>
                      <a:pPr marL="144000" lvl="0" algn="ctr" fontAlgn="t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A1.1.02.01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Procurement </a:t>
                      </a: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Automated Pipe Flow Measurement sensors for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Drinking /Industrial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water supply for 40 nos. of consumers with GSM telemetry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ctr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250.00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75.00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Bid Document is under preparation and will be submitted to</a:t>
                      </a:r>
                      <a:r>
                        <a:rPr lang="en-IN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NPMU for prior review by </a:t>
                      </a:r>
                      <a:r>
                        <a:rPr lang="en-IN" sz="16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30.10.2017</a:t>
                      </a:r>
                      <a:endParaRPr lang="en-IN" sz="16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8501">
                <a:tc>
                  <a:txBody>
                    <a:bodyPr/>
                    <a:lstStyle/>
                    <a:p>
                      <a:pPr marL="144000" lvl="0" algn="ctr" fontAlgn="t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A1.5.01.02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Construction </a:t>
                      </a: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Water Quality Lab and its furnishing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ctr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300.00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50.00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Drawing &amp; Estimation is under process.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1377">
                <a:tc>
                  <a:txBody>
                    <a:bodyPr/>
                    <a:lstStyle/>
                    <a:p>
                      <a:pPr marL="144000" lvl="0" algn="ctr" font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A1.9.02.01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0" algn="l" font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Operation </a:t>
                      </a: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&amp; Maintenance of 09 nos. of existing hydrological sites of DVC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ctr" font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30.00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said work has been finalized &amp; awarded on </a:t>
                      </a: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04.08.2017</a:t>
                      </a:r>
                      <a:endParaRPr lang="en-IN" sz="16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81000" y="0"/>
            <a:ext cx="83820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sng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Major Procurement Items in AWP 2017-18</a:t>
            </a:r>
          </a:p>
        </p:txBody>
      </p:sp>
    </p:spTree>
    <p:extLst>
      <p:ext uri="{BB962C8B-B14F-4D97-AF65-F5344CB8AC3E}">
        <p14:creationId xmlns:p14="http://schemas.microsoft.com/office/powerpoint/2010/main" val="2561326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430458"/>
              </p:ext>
            </p:extLst>
          </p:nvPr>
        </p:nvGraphicFramePr>
        <p:xfrm>
          <a:off x="228600" y="609600"/>
          <a:ext cx="8686799" cy="6104331"/>
        </p:xfrm>
        <a:graphic>
          <a:graphicData uri="http://schemas.openxmlformats.org/drawingml/2006/table">
            <a:tbl>
              <a:tblPr firstRow="1" bandRow="1">
                <a:solidFill>
                  <a:schemeClr val="accent2">
                    <a:lumMod val="20000"/>
                    <a:lumOff val="80000"/>
                  </a:schemeClr>
                </a:solidFill>
                <a:tableStyleId>{93296810-A885-4BE3-A3E7-6D5BEEA58F35}</a:tableStyleId>
              </a:tblPr>
              <a:tblGrid>
                <a:gridCol w="408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7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Sl. No.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Item Code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Item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Allocated Fund </a:t>
                      </a:r>
                    </a:p>
                    <a:p>
                      <a:pPr algn="ctr" fontAlgn="b"/>
                      <a:r>
                        <a:rPr lang="en-GB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(INR </a:t>
                      </a:r>
                      <a:r>
                        <a:rPr lang="en-GB" sz="1400" b="1" kern="120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lakhs</a:t>
                      </a:r>
                      <a:r>
                        <a:rPr lang="en-GB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Amount kept in FY: 2017-18 </a:t>
                      </a:r>
                    </a:p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(INR </a:t>
                      </a:r>
                      <a:r>
                        <a:rPr lang="en-IN" sz="1400" b="1" kern="120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lakhs</a:t>
                      </a:r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Status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6237">
                <a:tc>
                  <a:txBody>
                    <a:bodyPr/>
                    <a:lstStyle/>
                    <a:p>
                      <a:pPr marL="144000" lvl="0" algn="just" fontAlgn="t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A3.1.01.02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indent="0" algn="l" fontAlgn="b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Construction </a:t>
                      </a:r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Hydrological Data Centre of DVC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ctr" fontAlgn="b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250.00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75.00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just" defTabSz="457200" rtl="0" eaLnBrk="1" fontAlgn="b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 of NIT: </a:t>
                      </a:r>
                      <a:r>
                        <a:rPr lang="en-US" sz="155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14.06.2017</a:t>
                      </a:r>
                      <a:endParaRPr lang="en-GB" sz="155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marR="0" indent="-180975" algn="just" defTabSz="457200" rtl="0" eaLnBrk="1" fontAlgn="b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 of opening of technical bid</a:t>
                      </a:r>
                      <a:r>
                        <a:rPr lang="en-GB" sz="155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GB" sz="155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17.07.2017</a:t>
                      </a:r>
                    </a:p>
                    <a:p>
                      <a:pPr marL="180975" marR="0" indent="-180975" algn="just" defTabSz="457200" rtl="0" eaLnBrk="1" fontAlgn="b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Response</a:t>
                      </a:r>
                    </a:p>
                    <a:p>
                      <a:pPr marL="180975" marR="0" indent="-180975" algn="l" defTabSz="457200" rtl="0" eaLnBrk="1" fontAlgn="b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NOL for retendering received : </a:t>
                      </a:r>
                      <a:r>
                        <a:rPr lang="en-US" sz="155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09.08.2017</a:t>
                      </a:r>
                    </a:p>
                    <a:p>
                      <a:pPr marL="180975" marR="0" indent="-180975" algn="just" defTabSz="457200" rtl="0" eaLnBrk="1" fontAlgn="b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 of opening : </a:t>
                      </a:r>
                      <a:r>
                        <a:rPr lang="en-US" sz="155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16.10.2017</a:t>
                      </a:r>
                      <a:endParaRPr lang="en-IN" sz="155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8047">
                <a:tc>
                  <a:txBody>
                    <a:bodyPr/>
                    <a:lstStyle/>
                    <a:p>
                      <a:pPr marL="144000" lvl="0" algn="just" fontAlgn="t"/>
                      <a:r>
                        <a:rPr lang="sv-SE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</a:t>
                      </a:r>
                      <a:endParaRPr lang="sv-SE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C1.2.01.01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3500" indent="0" algn="l" fontAlgn="b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Inflow </a:t>
                      </a:r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forecasting system and stream flow measurement for Damodar Basin upto outfall of Damodar River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ctr" fontAlgn="b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250.00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20.00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just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55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ToR</a:t>
                      </a:r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 under</a:t>
                      </a:r>
                      <a:r>
                        <a:rPr lang="en-IN" sz="155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preparation and will be submitted to NPMU for prior review by </a:t>
                      </a:r>
                      <a:r>
                        <a:rPr lang="en-IN" sz="155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31.08.2017</a:t>
                      </a:r>
                      <a:r>
                        <a:rPr lang="en-IN" sz="155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8047">
                <a:tc>
                  <a:txBody>
                    <a:bodyPr/>
                    <a:lstStyle/>
                    <a:p>
                      <a:pPr marL="144000" lvl="0" algn="just" fontAlgn="t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C2.3.01.01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indent="0" algn="l" fontAlgn="b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Sedimentation survey of 4 nos. Reservoirs</a:t>
                      </a:r>
                      <a:r>
                        <a:rPr lang="en-IN" sz="155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DVC which are </a:t>
                      </a:r>
                      <a:r>
                        <a:rPr lang="en-IN" sz="155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Maithon</a:t>
                      </a:r>
                      <a:r>
                        <a:rPr lang="en-IN" sz="155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IN" sz="155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Panchet</a:t>
                      </a:r>
                      <a:r>
                        <a:rPr lang="en-IN" sz="155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IN" sz="155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Tilaiya</a:t>
                      </a:r>
                      <a:r>
                        <a:rPr lang="en-IN" sz="155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IN" sz="155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Konar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ctr" fontAlgn="b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80.00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5.00</a:t>
                      </a: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just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55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ToR</a:t>
                      </a:r>
                      <a:r>
                        <a:rPr lang="en-IN" sz="15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 under</a:t>
                      </a:r>
                      <a:r>
                        <a:rPr lang="en-IN" sz="155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preparation in consultation with CWC and work will be awarded by </a:t>
                      </a:r>
                      <a:r>
                        <a:rPr lang="en-IN" sz="155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31.12.2017</a:t>
                      </a:r>
                      <a:r>
                        <a:rPr lang="en-IN" sz="155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IN" sz="155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just" fontAlgn="b">
                        <a:buFont typeface="Arial" panose="020B0604020202020204" pitchFamily="34" charset="0"/>
                        <a:buChar char="•"/>
                      </a:pPr>
                      <a:endParaRPr lang="en-IN" sz="15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81000" y="0"/>
            <a:ext cx="83820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sng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Major Procurement Items in AWP 2017-18</a:t>
            </a:r>
          </a:p>
        </p:txBody>
      </p:sp>
    </p:spTree>
    <p:extLst>
      <p:ext uri="{BB962C8B-B14F-4D97-AF65-F5344CB8AC3E}">
        <p14:creationId xmlns:p14="http://schemas.microsoft.com/office/powerpoint/2010/main" val="2561326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81000" y="152400"/>
            <a:ext cx="83820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sng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Status of Bid Document for the major works approved in </a:t>
            </a:r>
            <a:endParaRPr lang="en-US" dirty="0" smtClean="0"/>
          </a:p>
          <a:p>
            <a:r>
              <a:rPr lang="en-US" dirty="0" smtClean="0"/>
              <a:t>FY</a:t>
            </a:r>
            <a:r>
              <a:rPr lang="en-US" dirty="0"/>
              <a:t>: 2016-17 and 2017-18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691281"/>
              </p:ext>
            </p:extLst>
          </p:nvPr>
        </p:nvGraphicFramePr>
        <p:xfrm>
          <a:off x="266700" y="990600"/>
          <a:ext cx="8724899" cy="5640616"/>
        </p:xfrm>
        <a:graphic>
          <a:graphicData uri="http://schemas.openxmlformats.org/drawingml/2006/table">
            <a:tbl>
              <a:tblPr firstRow="1" bandRow="1">
                <a:solidFill>
                  <a:srgbClr val="A50E82">
                    <a:lumMod val="20000"/>
                    <a:lumOff val="80000"/>
                  </a:srgbClr>
                </a:solidFill>
              </a:tblPr>
              <a:tblGrid>
                <a:gridCol w="508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8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13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830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Sl. No.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Item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Expected Proposal</a:t>
                      </a:r>
                      <a:r>
                        <a:rPr lang="en-IN" sz="1400" b="1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Submission date</a:t>
                      </a:r>
                    </a:p>
                    <a:p>
                      <a:pPr algn="ctr" fontAlgn="b"/>
                      <a:r>
                        <a:rPr lang="en-IN" sz="1400" b="1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(as per AWP)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Expected Contract Award </a:t>
                      </a:r>
                      <a:r>
                        <a:rPr lang="en-IN" sz="1400" b="1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</a:t>
                      </a:r>
                    </a:p>
                    <a:p>
                      <a:pPr algn="ctr" fontAlgn="b"/>
                      <a:r>
                        <a:rPr lang="en-IN" sz="1400" b="1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(as per AWP)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Status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869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144000" lvl="0" algn="ctr" fontAlgn="ctr"/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just" fontAlgn="ctr"/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RTDAS for DVC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16.05.2017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25.08.2017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357750" indent="-285750" algn="l" fontAlgn="b">
                        <a:lnSpc>
                          <a:spcPct val="12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Optimization</a:t>
                      </a:r>
                      <a:r>
                        <a:rPr lang="en-IN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IN" sz="15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Hydromet</a:t>
                      </a:r>
                      <a:r>
                        <a:rPr lang="en-IN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sites finalised on :</a:t>
                      </a:r>
                      <a:r>
                        <a:rPr lang="en-IN" sz="15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21.07.2017</a:t>
                      </a:r>
                      <a:r>
                        <a:rPr lang="en-IN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57750" indent="-285750" algn="l" fontAlgn="b">
                        <a:lnSpc>
                          <a:spcPct val="12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IN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Submitted to Director River Data Compilation Directorate, CWC with copy to NPMU on </a:t>
                      </a:r>
                      <a:r>
                        <a:rPr lang="en-IN" sz="15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27.07.2017</a:t>
                      </a:r>
                      <a:r>
                        <a:rPr lang="en-IN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57750" indent="-285750" algn="l" fontAlgn="b">
                        <a:lnSpc>
                          <a:spcPct val="12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IN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Proposed Bid document submission date : </a:t>
                      </a:r>
                      <a:r>
                        <a:rPr lang="en-IN" sz="15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31.08.2017</a:t>
                      </a:r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57750" indent="-285750" algn="l" fontAlgn="b">
                        <a:lnSpc>
                          <a:spcPct val="12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Proposed Expected contract award date : </a:t>
                      </a:r>
                      <a:r>
                        <a:rPr lang="en-IN" sz="15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30.01.2018</a:t>
                      </a:r>
                      <a:endParaRPr lang="en-IN" sz="15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6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144000" lvl="0" algn="ctr" fontAlgn="t"/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0" indent="0" algn="l" fontAlgn="b"/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Procurement of Automated Pipe Flow Measurement sensors for</a:t>
                      </a:r>
                      <a:r>
                        <a:rPr lang="en-IN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Drinking / Industrial water supply for 40 nos. of consumers with GSM telemetry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12.06.2017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15.09.2017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357750" indent="-285750" algn="l" defTabSz="914400" rtl="0" eaLnBrk="1" fontAlgn="b" latinLnBrk="0" hangingPunct="1">
                        <a:lnSpc>
                          <a:spcPct val="12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Finalization of tech-specs in consultation with </a:t>
                      </a:r>
                      <a:r>
                        <a:rPr lang="en-IN" sz="15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FloodKon</a:t>
                      </a:r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357750" indent="-285750" algn="l" defTabSz="914400" rtl="0" eaLnBrk="1" fontAlgn="b" latinLnBrk="0" hangingPunct="1">
                        <a:lnSpc>
                          <a:spcPct val="12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IN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Proposed Bid Document submission date for prior review : </a:t>
                      </a:r>
                      <a:r>
                        <a:rPr lang="en-IN" sz="15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30.10.2017</a:t>
                      </a:r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57750" indent="-285750" algn="l" defTabSz="914400" rtl="0" eaLnBrk="1" fontAlgn="b" latinLnBrk="0" hangingPunct="1">
                        <a:lnSpc>
                          <a:spcPct val="12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Proposed Expected contract award date</a:t>
                      </a:r>
                      <a:r>
                        <a:rPr lang="en-IN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:</a:t>
                      </a:r>
                      <a:r>
                        <a:rPr lang="en-IN" sz="15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28.02.2017</a:t>
                      </a:r>
                      <a:r>
                        <a:rPr lang="en-IN" sz="15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IN" sz="15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506224"/>
              </p:ext>
            </p:extLst>
          </p:nvPr>
        </p:nvGraphicFramePr>
        <p:xfrm>
          <a:off x="381000" y="1059180"/>
          <a:ext cx="8534400" cy="5585460"/>
        </p:xfrm>
        <a:graphic>
          <a:graphicData uri="http://schemas.openxmlformats.org/drawingml/2006/table">
            <a:tbl>
              <a:tblPr firstRow="1" bandRow="1">
                <a:solidFill>
                  <a:srgbClr val="A50E82">
                    <a:lumMod val="20000"/>
                    <a:lumOff val="80000"/>
                  </a:srgbClr>
                </a:solidFill>
              </a:tblPr>
              <a:tblGrid>
                <a:gridCol w="497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4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1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1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02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Sl. No.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Item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Expected Proposal</a:t>
                      </a:r>
                      <a:r>
                        <a:rPr lang="en-IN" sz="1400" b="1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Submission date</a:t>
                      </a:r>
                    </a:p>
                    <a:p>
                      <a:pPr algn="ctr" fontAlgn="b"/>
                      <a:r>
                        <a:rPr lang="en-IN" sz="1400" b="1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(as per </a:t>
                      </a:r>
                      <a:r>
                        <a:rPr lang="en-IN" sz="1400" b="1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NPMU)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Expected Contract Award </a:t>
                      </a:r>
                      <a:r>
                        <a:rPr lang="en-IN" sz="1400" b="1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</a:t>
                      </a:r>
                    </a:p>
                    <a:p>
                      <a:pPr algn="ctr" fontAlgn="b"/>
                      <a:r>
                        <a:rPr lang="en-IN" sz="1400" b="1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(as per </a:t>
                      </a:r>
                      <a:r>
                        <a:rPr lang="en-IN" sz="1400" b="1" kern="120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NPMU)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Status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77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144000" lvl="0" algn="ctr" fontAlgn="t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0" indent="0" algn="l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Construction of Hydrological Data Centre of DVC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27.01.2017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28.04.2017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285750" marR="0" indent="-285750" algn="just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NIT floated on :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14.06.2017.</a:t>
                      </a:r>
                    </a:p>
                    <a:p>
                      <a:pPr marL="285750" marR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Technical bid opened on:  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17.07.2017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marR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response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marR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NOL received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on : </a:t>
                      </a:r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09.08.2017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285750" marR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Revised NIT date : </a:t>
                      </a:r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16.08.2017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Date of opening of technical bid :  </a:t>
                      </a:r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16.10.2017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marR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Proposed Expected contract award date : </a:t>
                      </a: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30.12.2017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633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144000" lvl="0" algn="ctr" fontAlgn="t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0" indent="0" algn="l" font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Inflow forecasting system and stream flow measurement for Damodar Basin </a:t>
                      </a:r>
                      <a:r>
                        <a:rPr lang="en-IN" sz="14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upto</a:t>
                      </a: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outfall of Damodar River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22.09.2017</a:t>
                      </a: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18.12.2017</a:t>
                      </a: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ToR</a:t>
                      </a: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 under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preparation.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submitted to NPMU on </a:t>
                      </a:r>
                      <a:r>
                        <a:rPr lang="en-IN" sz="14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31.08.2017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Proposed Expected contract award date : </a:t>
                      </a:r>
                      <a:r>
                        <a:rPr lang="en-IN" sz="14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30.04.2018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IN" sz="14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211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144000" lvl="0" algn="ctr" font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Sedimentation survey of 4 nos. Reservoirs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DVC which are Maithon, </a:t>
                      </a:r>
                      <a:r>
                        <a:rPr lang="en-IN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Panchet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IN" sz="14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Tilaiya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Konar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12.09.2017</a:t>
                      </a: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18.11.2017</a:t>
                      </a: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4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ToR</a:t>
                      </a: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 under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preparation in consultation with Watershed &amp; Reservoir Sedimentation Directorate, CWC.</a:t>
                      </a:r>
                    </a:p>
                    <a:p>
                      <a:pPr marL="285750" marR="0" indent="-285750" algn="just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Proposed Expected Contract Award date 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IN" sz="14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31.12.2017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IN" sz="14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00050" y="152400"/>
            <a:ext cx="83820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sng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Status of Bid Document for the major works approved in </a:t>
            </a:r>
            <a:endParaRPr lang="en-US" dirty="0" smtClean="0"/>
          </a:p>
          <a:p>
            <a:r>
              <a:rPr lang="en-US" dirty="0" smtClean="0"/>
              <a:t>FY</a:t>
            </a:r>
            <a:r>
              <a:rPr lang="en-US" dirty="0"/>
              <a:t>: 2016-17 and 2017-18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09575" y="7620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DVC has not proposed any PDS in FY: 2016-17 &amp; FY: 2017-18. However details of PDS proposed in PIP are listed below:</a:t>
            </a:r>
          </a:p>
          <a:p>
            <a:pPr algn="just"/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0"/>
            <a:ext cx="83820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u="sng">
                <a:solidFill>
                  <a:srgbClr val="0070C0"/>
                </a:solidFill>
                <a:latin typeface="Book Antiqua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Status of various Studies/PDS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53249"/>
              </p:ext>
            </p:extLst>
          </p:nvPr>
        </p:nvGraphicFramePr>
        <p:xfrm>
          <a:off x="381000" y="2057400"/>
          <a:ext cx="8382000" cy="4419599"/>
        </p:xfrm>
        <a:graphic>
          <a:graphicData uri="http://schemas.openxmlformats.org/drawingml/2006/table">
            <a:tbl>
              <a:tblPr firstRow="1" bandRow="1">
                <a:solidFill>
                  <a:srgbClr val="A50E82">
                    <a:lumMod val="20000"/>
                    <a:lumOff val="80000"/>
                  </a:srgbClr>
                </a:solidFill>
              </a:tblPr>
              <a:tblGrid>
                <a:gridCol w="698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9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1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713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Sl. No.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Item Code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 fontAlgn="b"/>
                      <a:r>
                        <a:rPr lang="en-IN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Item</a:t>
                      </a:r>
                      <a:endParaRPr lang="en-IN" sz="1400" b="1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 fontAlgn="b"/>
                      <a:r>
                        <a:rPr lang="en-GB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Allocated Fund </a:t>
                      </a:r>
                      <a:endParaRPr lang="en-GB" sz="1400" b="1" kern="120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GB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b="1" kern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INR lakhs)</a:t>
                      </a: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9E1F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72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144000" lvl="0" algn="ctr" fontAlgn="ctr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 fontAlgn="ctr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C1.1.01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90000" lvl="1" algn="l" fontAlgn="ctr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River Basin Assessment of Damodar Basin (include water availability study &amp; Future water utilization)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 fontAlgn="ctr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220.00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344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144000" lvl="0" algn="ctr" fontAlgn="t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 fontAlgn="b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C2.1.01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900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Water Quality</a:t>
                      </a:r>
                      <a:r>
                        <a:rPr lang="en-IN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Studies of Surface and Ground Water of Damodar Valley Catchment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92075" indent="-92075" algn="ctr" fontAlgn="b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75.00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7D37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84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144000" lvl="0" algn="ctr" fontAlgn="t"/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</a:t>
                      </a:r>
                      <a:endParaRPr lang="sv-SE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 fontAlgn="b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C2.3.02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90000" lvl="1" indent="0" algn="l" fontAlgn="b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Studies of Flood Inundated Areas of Damodar Valley Basin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92075" indent="-92075" algn="ctr" fontAlgn="b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60.00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3447">
                <a:tc>
                  <a:txBody>
                    <a:bodyPr/>
                    <a:lstStyle/>
                    <a:p>
                      <a:pPr marL="144000" lvl="0" algn="ctr" fontAlgn="t"/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</a:t>
                      </a:r>
                      <a:endParaRPr lang="sv-SE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C2.4.01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000" lvl="1" indent="0" algn="l" fontAlgn="b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for exploration of Conjunctive use of Surface water with Ground Water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ctr" fontAlgn="b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65.00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1728</Words>
  <Application>Microsoft Office PowerPoint</Application>
  <PresentationFormat>On-screen Show (4:3)</PresentationFormat>
  <Paragraphs>317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Calibri</vt:lpstr>
      <vt:lpstr>Century Gothic</vt:lpstr>
      <vt:lpstr>Wingdings 3</vt:lpstr>
      <vt:lpstr>Office Theme</vt:lpstr>
      <vt:lpstr>Slice</vt:lpstr>
      <vt:lpstr>1_Office Theme</vt:lpstr>
      <vt:lpstr>SPMU Details</vt:lpstr>
      <vt:lpstr>Status of Fund (Qtr. Ending 30th June, 2017)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Issues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SPMU Details</dc:title>
  <dc:creator>Atul Singh</dc:creator>
  <cp:lastModifiedBy>Abhishek Shukla</cp:lastModifiedBy>
  <cp:revision>141</cp:revision>
  <dcterms:created xsi:type="dcterms:W3CDTF">2006-08-16T00:00:00Z</dcterms:created>
  <dcterms:modified xsi:type="dcterms:W3CDTF">2017-08-20T13:52:24Z</dcterms:modified>
</cp:coreProperties>
</file>